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0D4CB"/>
          </a:solidFill>
        </a:fill>
      </a:tcStyle>
    </a:wholeTbl>
    <a:band2H>
      <a:tcTxStyle b="def" i="def"/>
      <a:tcStyle>
        <a:tcBdr/>
        <a:fill>
          <a:solidFill>
            <a:srgbClr val="F8EB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charts/_rels/chart1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2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254634"/>
          <c:y val="0.0532062"/>
          <c:w val="0.969537"/>
          <c:h val="0.9176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Федеральный бюджет </c:v>
                </c:pt>
              </c:strCache>
            </c:strRef>
          </c:tx>
          <c:spPr>
            <a:solidFill>
              <a:srgbClr val="20549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0" sourceLinked="0"/>
            <c:txPr>
              <a:bodyPr/>
              <a:lstStyle/>
              <a:p>
                <a:pPr>
                  <a:defRPr b="1" i="0" strike="noStrike" sz="900" u="none">
                    <a:solidFill>
                      <a:srgbClr val="FFFFFF"/>
                    </a:solidFill>
                    <a:latin typeface="Arial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Sheet1!$B$2:$G$2</c:f>
              <c:numCache>
                <c:ptCount val="6"/>
                <c:pt idx="0">
                  <c:v>5.000000</c:v>
                </c:pt>
                <c:pt idx="1">
                  <c:v>11.450000</c:v>
                </c:pt>
                <c:pt idx="2">
                  <c:v>24.180000</c:v>
                </c:pt>
                <c:pt idx="3">
                  <c:v>36.550000</c:v>
                </c:pt>
                <c:pt idx="4">
                  <c:v>42.520000</c:v>
                </c:pt>
                <c:pt idx="5">
                  <c:v>27.330000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Внебюджетные источники</c:v>
                </c:pt>
              </c:strCache>
            </c:strRef>
          </c:tx>
          <c:spPr>
            <a:solidFill>
              <a:srgbClr val="4C97CE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" sourceLinked="0"/>
            <c:txPr>
              <a:bodyPr/>
              <a:lstStyle/>
              <a:p>
                <a:pPr>
                  <a:defRPr b="1" i="0" strike="noStrike" sz="900" u="none">
                    <a:solidFill>
                      <a:srgbClr val="FFFFFF"/>
                    </a:solidFill>
                    <a:latin typeface="Arial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Sheet1!$B$3:$G$3</c:f>
              <c:numCache>
                <c:ptCount val="6"/>
                <c:pt idx="0">
                  <c:v>2.920000</c:v>
                </c:pt>
                <c:pt idx="1">
                  <c:v>6.660000</c:v>
                </c:pt>
                <c:pt idx="2">
                  <c:v>14.060000</c:v>
                </c:pt>
                <c:pt idx="3">
                  <c:v>21.240000</c:v>
                </c:pt>
                <c:pt idx="4">
                  <c:v>24.710000</c:v>
                </c:pt>
                <c:pt idx="5">
                  <c:v>15.880000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Консолидированные бюджеты субъектов РФ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000" u="none">
                    <a:solidFill>
                      <a:srgbClr val="000000"/>
                    </a:solidFill>
                    <a:latin typeface="Helvetica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strCache>
            </c:strRef>
          </c:cat>
          <c:val>
            <c:numRef>
              <c:f>Sheet1!$B$4:$G$4</c:f>
              <c:numCache>
                <c:ptCount val="6"/>
                <c:pt idx="0">
                  <c:v>0.420000</c:v>
                </c:pt>
                <c:pt idx="1">
                  <c:v>0.970000</c:v>
                </c:pt>
                <c:pt idx="2">
                  <c:v>2.060000</c:v>
                </c:pt>
                <c:pt idx="3">
                  <c:v>3.130000</c:v>
                </c:pt>
                <c:pt idx="4">
                  <c:v>3.640000</c:v>
                </c:pt>
                <c:pt idx="5">
                  <c:v>2.330000</c:v>
                </c:pt>
              </c:numCache>
            </c:numRef>
          </c:val>
        </c:ser>
        <c:gapWidth val="2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0" i="0" strike="noStrike" sz="900" u="none">
                <a:solidFill>
                  <a:srgbClr val="535353"/>
                </a:solidFill>
                <a:latin typeface="Arial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  <c:min val="0"/>
        </c:scaling>
        <c:delete val="0"/>
        <c:axPos val="l"/>
        <c:numFmt formatCode="#,##0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0" i="0" strike="noStrike" sz="900" u="none">
                <a:solidFill>
                  <a:srgbClr val="000000"/>
                </a:solidFill>
                <a:latin typeface="Times New Roman"/>
              </a:defRPr>
            </a:pPr>
          </a:p>
        </c:txPr>
        <c:crossAx val="2094734552"/>
        <c:crosses val="autoZero"/>
        <c:crossBetween val="between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272794"/>
          <c:y val="0.272794"/>
          <c:w val="0.454412"/>
          <c:h val="0.441912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Федер. бюджет</c:v>
                </c:pt>
              </c:strCache>
            </c:strRef>
          </c:tx>
          <c:spPr>
            <a:solidFill>
              <a:srgbClr val="205498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205498"/>
              </a:solidFill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4C97CE"/>
              </a:solidFill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chemeClr val="accent2"/>
              </a:solidFill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c:spPr>
          </c:dPt>
          <c:dLbls>
            <c:dLbl>
              <c:idx val="0"/>
              <c:numFmt formatCode="#,##0.0%" sourceLinked="0"/>
              <c:txPr>
                <a:bodyPr/>
                <a:lstStyle/>
                <a:p>
                  <a:pPr>
                    <a:defRPr b="1" i="0" strike="noStrike" sz="1000" u="none">
                      <a:solidFill>
                        <a:srgbClr val="FFFFFF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.0%" sourceLinked="0"/>
              <c:txPr>
                <a:bodyPr/>
                <a:lstStyle/>
                <a:p>
                  <a:pPr>
                    <a:defRPr b="1" i="0" strike="noStrike" sz="1000" u="none">
                      <a:solidFill>
                        <a:srgbClr val="FFFFFF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#,##0.0%" sourceLinked="0"/>
              <c:txPr>
                <a:bodyPr/>
                <a:lstStyle/>
                <a:p>
                  <a:pPr>
                    <a:defRPr b="1" i="0" strike="noStrike" sz="1000" u="none">
                      <a:solidFill>
                        <a:srgbClr val="FFFFFF"/>
                      </a:solidFill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.0%" sourceLinked="0"/>
            <c:txPr>
              <a:bodyPr/>
              <a:lstStyle/>
              <a:p>
                <a:pPr>
                  <a:defRPr b="1" i="0" strike="noStrike" sz="1000" u="none">
                    <a:solidFill>
                      <a:srgbClr val="FFFFFF"/>
                    </a:solidFill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noFill/>
                <a:ln w="6350" cap="flat">
                  <a:solidFill>
                    <a:srgbClr val="FFFFFF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Sheet1!$B$1:$D$1</c:f>
              <c:strCache>
                <c:ptCount val="3"/>
                <c:pt idx="0">
                  <c:v>Федер. бюджет</c:v>
                </c:pt>
                <c:pt idx="1">
                  <c:v>Внебюдж</c:v>
                </c:pt>
                <c:pt idx="2">
                  <c:v> субъекты</c:v>
                </c:pt>
              </c:strCache>
            </c:strRef>
          </c:cat>
          <c:val>
            <c:numRef>
              <c:f>Sheet1!$B$2:$D$2</c:f>
              <c:numCache>
                <c:ptCount val="3"/>
                <c:pt idx="0">
                  <c:v>147.030000</c:v>
                </c:pt>
                <c:pt idx="1">
                  <c:v>85.470000</c:v>
                </c:pt>
                <c:pt idx="2">
                  <c:v>12.550000</c:v>
                </c:pt>
              </c:numCache>
            </c:numRef>
          </c:val>
        </c:ser>
        <c:firstSliceAng val="280"/>
        <c:holeSize val="46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/>
          <p:nvPr>
            <p:ph type="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12" name="Уровень текста 1…"/>
          <p:cNvSpPr txBox="1"/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</a:lvl1pPr>
            <a:lvl2pPr marL="0" indent="0" algn="ctr">
              <a:buSzTx/>
              <a:buFontTx/>
              <a:buNone/>
            </a:lvl2pPr>
            <a:lvl3pPr marL="0" indent="0" algn="ctr">
              <a:buSzTx/>
              <a:buFontTx/>
              <a:buNone/>
            </a:lvl3pPr>
            <a:lvl4pPr marL="0" indent="0" algn="ctr">
              <a:buSzTx/>
              <a:buFontTx/>
              <a:buNone/>
            </a:lvl4pPr>
            <a:lvl5pPr marL="0" indent="0" algn="ctr">
              <a:buSzTx/>
              <a:buFontTx/>
              <a:buNone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/>
          <p:nvPr>
            <p:ph type="sldNum" sz="quarter" idx="2"/>
          </p:nvPr>
        </p:nvSpPr>
        <p:spPr>
          <a:xfrm>
            <a:off x="11089824" y="6402705"/>
            <a:ext cx="263978" cy="2692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94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5" name="Номер слайда"/>
          <p:cNvSpPr txBox="1"/>
          <p:nvPr>
            <p:ph type="sldNum" sz="quarter" idx="2"/>
          </p:nvPr>
        </p:nvSpPr>
        <p:spPr>
          <a:xfrm>
            <a:off x="11089824" y="6404294"/>
            <a:ext cx="263978" cy="2692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103" name="Номер слайда"/>
          <p:cNvSpPr txBox="1"/>
          <p:nvPr>
            <p:ph type="sldNum" sz="quarter" idx="2"/>
          </p:nvPr>
        </p:nvSpPr>
        <p:spPr>
          <a:xfrm>
            <a:off x="11089823" y="6402705"/>
            <a:ext cx="263978" cy="2692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/>
          <p:nvPr>
            <p:ph type="title"/>
          </p:nvPr>
        </p:nvSpPr>
        <p:spPr>
          <a:xfrm>
            <a:off x="963612" y="4406900"/>
            <a:ext cx="10363201" cy="1362075"/>
          </a:xfrm>
          <a:prstGeom prst="rect">
            <a:avLst/>
          </a:prstGeom>
        </p:spPr>
        <p:txBody>
          <a:bodyPr anchor="t"/>
          <a:lstStyle>
            <a:lvl1pPr>
              <a:defRPr cap="all" sz="4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21" name="Уровень текста 1…"/>
          <p:cNvSpPr txBox="1"/>
          <p:nvPr>
            <p:ph type="body" sz="quarter" idx="1"/>
          </p:nvPr>
        </p:nvSpPr>
        <p:spPr>
          <a:xfrm>
            <a:off x="963612" y="2906713"/>
            <a:ext cx="10363201" cy="150019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000"/>
            </a:lvl1pPr>
            <a:lvl2pPr marL="0" indent="0">
              <a:buSzTx/>
              <a:buFontTx/>
              <a:buNone/>
              <a:defRPr sz="2000"/>
            </a:lvl2pPr>
            <a:lvl3pPr marL="0" indent="0">
              <a:buSzTx/>
              <a:buFontTx/>
              <a:buNone/>
              <a:defRPr sz="2000"/>
            </a:lvl3pPr>
            <a:lvl4pPr marL="0" indent="0">
              <a:buSzTx/>
              <a:buFontTx/>
              <a:buNone/>
              <a:defRPr sz="2000"/>
            </a:lvl4pPr>
            <a:lvl5pPr marL="0" indent="0">
              <a:buSzTx/>
              <a:buFontTx/>
              <a:buNone/>
              <a:defRPr sz="20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/>
          <p:nvPr>
            <p:ph type="sldNum" sz="quarter" idx="2"/>
          </p:nvPr>
        </p:nvSpPr>
        <p:spPr>
          <a:xfrm>
            <a:off x="11089824" y="6402705"/>
            <a:ext cx="263978" cy="2692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0" name="Уровень текста 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2pPr marL="768350" indent="-311150"/>
            <a:lvl3pPr marL="1361123" indent="-446723"/>
            <a:lvl4pPr marL="1924754" indent="-553154"/>
            <a:lvl5pPr marL="2381954" indent="-553154"/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/>
          <p:nvPr>
            <p:ph type="sldNum" sz="quarter" idx="2"/>
          </p:nvPr>
        </p:nvSpPr>
        <p:spPr>
          <a:xfrm>
            <a:off x="11089824" y="6402705"/>
            <a:ext cx="263978" cy="2692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/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9" name="Уровень текста 1…"/>
          <p:cNvSpPr txBox="1"/>
          <p:nvPr>
            <p:ph type="body" sz="quarter" idx="1"/>
          </p:nvPr>
        </p:nvSpPr>
        <p:spPr>
          <a:xfrm>
            <a:off x="609600" y="1535112"/>
            <a:ext cx="5386388" cy="6397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0">
              <a:buSzTx/>
              <a:buFontTx/>
              <a:buNone/>
              <a:defRPr sz="2400"/>
            </a:lvl2pPr>
            <a:lvl3pPr marL="0" indent="0">
              <a:buSzTx/>
              <a:buFontTx/>
              <a:buNone/>
              <a:defRPr sz="2400"/>
            </a:lvl3pPr>
            <a:lvl4pPr marL="0" indent="0">
              <a:buSzTx/>
              <a:buFontTx/>
              <a:buNone/>
              <a:defRPr sz="2400"/>
            </a:lvl4pPr>
            <a:lvl5pPr marL="0" indent="0">
              <a:buSzTx/>
              <a:buFontTx/>
              <a:buNone/>
              <a:defRPr sz="2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Текст 4"/>
          <p:cNvSpPr/>
          <p:nvPr>
            <p:ph type="body" sz="quarter" idx="13"/>
          </p:nvPr>
        </p:nvSpPr>
        <p:spPr>
          <a:xfrm>
            <a:off x="6192837" y="1535112"/>
            <a:ext cx="5389565" cy="639769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41" name="Номер слайда"/>
          <p:cNvSpPr txBox="1"/>
          <p:nvPr>
            <p:ph type="sldNum" sz="quarter" idx="2"/>
          </p:nvPr>
        </p:nvSpPr>
        <p:spPr>
          <a:xfrm>
            <a:off x="11089824" y="6402705"/>
            <a:ext cx="263978" cy="2692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Номер слайда"/>
          <p:cNvSpPr txBox="1"/>
          <p:nvPr>
            <p:ph type="sldNum" sz="quarter" idx="2"/>
          </p:nvPr>
        </p:nvSpPr>
        <p:spPr>
          <a:xfrm>
            <a:off x="11089824" y="6402705"/>
            <a:ext cx="263978" cy="2692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Текст заголовка"/>
          <p:cNvSpPr txBox="1"/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56" name="Уровень текста 1…"/>
          <p:cNvSpPr txBox="1"/>
          <p:nvPr>
            <p:ph type="body" idx="1"/>
          </p:nvPr>
        </p:nvSpPr>
        <p:spPr>
          <a:xfrm>
            <a:off x="4767262" y="273050"/>
            <a:ext cx="681514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62000" indent="-304800">
              <a:defRPr sz="3200"/>
            </a:lvl2pPr>
            <a:lvl3pPr marL="1339850" indent="-425450">
              <a:defRPr sz="3200"/>
            </a:lvl3pPr>
            <a:lvl4pPr marL="1940560" indent="-568960">
              <a:defRPr sz="3200"/>
            </a:lvl4pPr>
            <a:lvl5pPr marL="2397760" indent="-568960"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7" name="Текст 3"/>
          <p:cNvSpPr/>
          <p:nvPr>
            <p:ph type="body" sz="half" idx="13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8" name="Номер слайда"/>
          <p:cNvSpPr txBox="1"/>
          <p:nvPr>
            <p:ph type="sldNum" sz="quarter" idx="2"/>
          </p:nvPr>
        </p:nvSpPr>
        <p:spPr>
          <a:xfrm>
            <a:off x="11089824" y="6402705"/>
            <a:ext cx="263978" cy="2692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Текст заголовка"/>
          <p:cNvSpPr txBox="1"/>
          <p:nvPr>
            <p:ph type="title"/>
          </p:nvPr>
        </p:nvSpPr>
        <p:spPr>
          <a:xfrm>
            <a:off x="2389188" y="4800600"/>
            <a:ext cx="73152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66" name="Рисунок 2"/>
          <p:cNvSpPr/>
          <p:nvPr>
            <p:ph type="pic" sz="half" idx="13"/>
          </p:nvPr>
        </p:nvSpPr>
        <p:spPr>
          <a:xfrm>
            <a:off x="2389188" y="612775"/>
            <a:ext cx="7315201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7" name="Уровень текста 1…"/>
          <p:cNvSpPr txBox="1"/>
          <p:nvPr>
            <p:ph type="body" sz="quarter" idx="1"/>
          </p:nvPr>
        </p:nvSpPr>
        <p:spPr>
          <a:xfrm>
            <a:off x="2389188" y="5367337"/>
            <a:ext cx="7315201" cy="80486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0">
              <a:buSzTx/>
              <a:buFontTx/>
              <a:buNone/>
              <a:defRPr sz="1400"/>
            </a:lvl2pPr>
            <a:lvl3pPr marL="0" indent="0">
              <a:buSzTx/>
              <a:buFontTx/>
              <a:buNone/>
              <a:defRPr sz="1400"/>
            </a:lvl3pPr>
            <a:lvl4pPr marL="0" indent="0">
              <a:buSzTx/>
              <a:buFontTx/>
              <a:buNone/>
              <a:defRPr sz="1400"/>
            </a:lvl4pPr>
            <a:lvl5pPr marL="0" indent="0">
              <a:buSzTx/>
              <a:buFontTx/>
              <a:buNone/>
              <a:defRPr sz="1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/>
          <p:nvPr>
            <p:ph type="sldNum" sz="quarter" idx="2"/>
          </p:nvPr>
        </p:nvSpPr>
        <p:spPr>
          <a:xfrm>
            <a:off x="11089824" y="6402705"/>
            <a:ext cx="263978" cy="2692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Текст заголовка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76" name="Уровень текста 1…"/>
          <p:cNvSpPr txBox="1"/>
          <p:nvPr>
            <p:ph type="body" sz="quarter" idx="1"/>
          </p:nvPr>
        </p:nvSpPr>
        <p:spPr>
          <a:xfrm>
            <a:off x="1524000" y="3602037"/>
            <a:ext cx="9144000" cy="165577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7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85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Уровень текста 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/>
          <p:nvPr>
            <p:ph type="sldNum" sz="quarter" idx="2"/>
          </p:nvPr>
        </p:nvSpPr>
        <p:spPr>
          <a:xfrm>
            <a:off x="11089824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chart" Target="../charts/chart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chart" Target="../charts/chart2.xml"/><Relationship Id="rId6" Type="http://schemas.openxmlformats.org/officeDocument/2006/relationships/image" Target="../media/image5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6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2154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0401" y="758190"/>
            <a:ext cx="4240871" cy="843625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extBox 14"/>
          <p:cNvSpPr txBox="1"/>
          <p:nvPr/>
        </p:nvSpPr>
        <p:spPr>
          <a:xfrm>
            <a:off x="989504" y="5951134"/>
            <a:ext cx="2589279" cy="26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По состоянию на 1 июля 2019 г</a:t>
            </a:r>
          </a:p>
        </p:txBody>
      </p:sp>
      <p:sp>
        <p:nvSpPr>
          <p:cNvPr id="114" name="Сквиркл"/>
          <p:cNvSpPr/>
          <p:nvPr/>
        </p:nvSpPr>
        <p:spPr>
          <a:xfrm>
            <a:off x="813929" y="5862749"/>
            <a:ext cx="2861026" cy="440092"/>
          </a:xfrm>
          <a:prstGeom prst="roundRect">
            <a:avLst>
              <a:gd name="adj" fmla="val 25224"/>
            </a:avLst>
          </a:prstGeom>
          <a:ln w="25400">
            <a:solidFill>
              <a:srgbClr val="FFFFFF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pic>
        <p:nvPicPr>
          <p:cNvPr id="115" name="image001.png" descr="image0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42045" y="977321"/>
            <a:ext cx="6045925" cy="4954158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TextBox 7"/>
          <p:cNvSpPr txBox="1"/>
          <p:nvPr/>
        </p:nvSpPr>
        <p:spPr>
          <a:xfrm>
            <a:off x="707975" y="2132856"/>
            <a:ext cx="5351096" cy="11432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Национальный проект</a:t>
            </a:r>
            <a:r>
              <a:t> </a:t>
            </a:r>
          </a:p>
          <a:p>
            <a:pPr>
              <a:defRPr b="1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«Экология»</a:t>
            </a:r>
          </a:p>
        </p:txBody>
      </p:sp>
      <p:sp>
        <p:nvSpPr>
          <p:cNvPr id="117" name="Фигура"/>
          <p:cNvSpPr/>
          <p:nvPr/>
        </p:nvSpPr>
        <p:spPr>
          <a:xfrm>
            <a:off x="407368" y="2060848"/>
            <a:ext cx="124484" cy="2231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205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18" name="TextBox 7"/>
          <p:cNvSpPr txBox="1"/>
          <p:nvPr/>
        </p:nvSpPr>
        <p:spPr>
          <a:xfrm>
            <a:off x="707975" y="3376779"/>
            <a:ext cx="4711075" cy="817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Федеральный проект</a:t>
            </a:r>
            <a:r>
              <a:t> </a:t>
            </a:r>
          </a:p>
          <a:p>
            <a:pPr>
              <a:defRPr b="1" sz="2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«Чистая вода»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Диаграмма 12"/>
          <p:cNvGraphicFramePr/>
          <p:nvPr/>
        </p:nvGraphicFramePr>
        <p:xfrm>
          <a:off x="6366893" y="3228315"/>
          <a:ext cx="4979270" cy="2316662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21" name="Прямоугольник"/>
          <p:cNvSpPr/>
          <p:nvPr/>
        </p:nvSpPr>
        <p:spPr>
          <a:xfrm>
            <a:off x="6325065" y="4704870"/>
            <a:ext cx="954494" cy="90729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grpSp>
        <p:nvGrpSpPr>
          <p:cNvPr id="127" name="Группа"/>
          <p:cNvGrpSpPr/>
          <p:nvPr/>
        </p:nvGrpSpPr>
        <p:grpSpPr>
          <a:xfrm>
            <a:off x="-4084" y="-2"/>
            <a:ext cx="12196087" cy="6896256"/>
            <a:chOff x="0" y="0"/>
            <a:chExt cx="12196085" cy="6896254"/>
          </a:xfrm>
        </p:grpSpPr>
        <p:pic>
          <p:nvPicPr>
            <p:cNvPr id="122" name="Изображение" descr="Изображение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6199469"/>
              <a:ext cx="12192005" cy="69678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3" name="Рисунок 30" descr="Рисунок 30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591360" y="0"/>
              <a:ext cx="604726" cy="9102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4" name="TextBox 5"/>
            <p:cNvSpPr txBox="1"/>
            <p:nvPr/>
          </p:nvSpPr>
          <p:spPr>
            <a:xfrm>
              <a:off x="824303" y="217961"/>
              <a:ext cx="10909185" cy="4743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lnSpc>
                  <a:spcPct val="90000"/>
                </a:lnSpc>
                <a:defRPr b="1" sz="2600">
                  <a:solidFill>
                    <a:schemeClr val="accent1">
                      <a:satOff val="-3547"/>
                      <a:lumOff val="-10352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Федеральный проект «Чистая Вода»</a:t>
              </a:r>
            </a:p>
          </p:txBody>
        </p:sp>
        <p:sp>
          <p:nvSpPr>
            <p:cNvPr id="125" name="TextBox 5"/>
            <p:cNvSpPr txBox="1"/>
            <p:nvPr/>
          </p:nvSpPr>
          <p:spPr>
            <a:xfrm>
              <a:off x="125094" y="217961"/>
              <a:ext cx="464782" cy="4743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b="1" sz="2600">
                  <a:solidFill>
                    <a:schemeClr val="accent1">
                      <a:satOff val="-3547"/>
                      <a:lumOff val="-10352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0</a:t>
              </a:r>
              <a:r>
                <a:t>2</a:t>
              </a:r>
            </a:p>
          </p:txBody>
        </p:sp>
        <p:sp>
          <p:nvSpPr>
            <p:cNvPr id="126" name="Фигура"/>
            <p:cNvSpPr/>
            <p:nvPr/>
          </p:nvSpPr>
          <p:spPr>
            <a:xfrm>
              <a:off x="630336" y="238329"/>
              <a:ext cx="141155" cy="38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968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5A9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</p:grpSp>
      <p:sp>
        <p:nvSpPr>
          <p:cNvPr id="128" name="Фигура"/>
          <p:cNvSpPr/>
          <p:nvPr/>
        </p:nvSpPr>
        <p:spPr>
          <a:xfrm>
            <a:off x="8880181" y="-1701383"/>
            <a:ext cx="1277024" cy="29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0115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7F3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9" name="527"/>
          <p:cNvSpPr txBox="1"/>
          <p:nvPr/>
        </p:nvSpPr>
        <p:spPr>
          <a:xfrm>
            <a:off x="9130803" y="-1690886"/>
            <a:ext cx="775779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527</a:t>
            </a:r>
          </a:p>
        </p:txBody>
      </p:sp>
      <p:sp>
        <p:nvSpPr>
          <p:cNvPr id="130" name="Фигура"/>
          <p:cNvSpPr/>
          <p:nvPr/>
        </p:nvSpPr>
        <p:spPr>
          <a:xfrm>
            <a:off x="6880552" y="-1701383"/>
            <a:ext cx="2098915" cy="29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08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BD74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1" name="1009"/>
          <p:cNvSpPr txBox="1"/>
          <p:nvPr/>
        </p:nvSpPr>
        <p:spPr>
          <a:xfrm>
            <a:off x="6905675" y="-1689269"/>
            <a:ext cx="1890593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1009</a:t>
            </a:r>
          </a:p>
        </p:txBody>
      </p:sp>
      <p:sp>
        <p:nvSpPr>
          <p:cNvPr id="132" name="Фигура"/>
          <p:cNvSpPr/>
          <p:nvPr/>
        </p:nvSpPr>
        <p:spPr>
          <a:xfrm>
            <a:off x="6063719" y="-1701383"/>
            <a:ext cx="954494" cy="29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9125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A92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3" name="109"/>
          <p:cNvSpPr txBox="1"/>
          <p:nvPr/>
        </p:nvSpPr>
        <p:spPr>
          <a:xfrm>
            <a:off x="6260855" y="-1690886"/>
            <a:ext cx="618401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109</a:t>
            </a:r>
          </a:p>
        </p:txBody>
      </p:sp>
      <p:sp>
        <p:nvSpPr>
          <p:cNvPr id="134" name="Фигура"/>
          <p:cNvSpPr/>
          <p:nvPr/>
        </p:nvSpPr>
        <p:spPr>
          <a:xfrm>
            <a:off x="5364679" y="-1701383"/>
            <a:ext cx="849929" cy="29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8495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C97CE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5" name="?"/>
          <p:cNvSpPr txBox="1"/>
          <p:nvPr/>
        </p:nvSpPr>
        <p:spPr>
          <a:xfrm>
            <a:off x="5509262" y="-1690886"/>
            <a:ext cx="547268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? </a:t>
            </a:r>
          </a:p>
        </p:txBody>
      </p:sp>
      <p:sp>
        <p:nvSpPr>
          <p:cNvPr id="136" name="Text Box 20"/>
          <p:cNvSpPr txBox="1"/>
          <p:nvPr/>
        </p:nvSpPr>
        <p:spPr>
          <a:xfrm>
            <a:off x="820042" y="1174649"/>
            <a:ext cx="5006641" cy="695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14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Доля населения РФ, обеспеченного качественной питьевой водой из систем централизованного водоснабжения, % </a:t>
            </a:r>
          </a:p>
        </p:txBody>
      </p:sp>
      <p:sp>
        <p:nvSpPr>
          <p:cNvPr id="137" name="Text Box 20"/>
          <p:cNvSpPr txBox="1"/>
          <p:nvPr/>
        </p:nvSpPr>
        <p:spPr>
          <a:xfrm>
            <a:off x="820041" y="3528790"/>
            <a:ext cx="4484811" cy="695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14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Доля городского населения РФ, обеспеченного качественной питьевой водой из систем централизованного водоснабжения, %</a:t>
            </a:r>
          </a:p>
        </p:txBody>
      </p:sp>
      <p:sp>
        <p:nvSpPr>
          <p:cNvPr id="138" name="Фигура"/>
          <p:cNvSpPr/>
          <p:nvPr/>
        </p:nvSpPr>
        <p:spPr>
          <a:xfrm>
            <a:off x="821101" y="4371602"/>
            <a:ext cx="5006644" cy="4445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17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BD85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9" name="15"/>
          <p:cNvSpPr txBox="1"/>
          <p:nvPr/>
        </p:nvSpPr>
        <p:spPr>
          <a:xfrm>
            <a:off x="4234041" y="4455583"/>
            <a:ext cx="635003" cy="276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2023</a:t>
            </a:r>
          </a:p>
        </p:txBody>
      </p:sp>
      <p:sp>
        <p:nvSpPr>
          <p:cNvPr id="140" name="Text Box 20"/>
          <p:cNvSpPr txBox="1"/>
          <p:nvPr/>
        </p:nvSpPr>
        <p:spPr>
          <a:xfrm>
            <a:off x="6384032" y="764702"/>
            <a:ext cx="4484809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Бюджет федерального проекта:</a:t>
            </a:r>
          </a:p>
        </p:txBody>
      </p:sp>
      <p:grpSp>
        <p:nvGrpSpPr>
          <p:cNvPr id="155" name="Группа"/>
          <p:cNvGrpSpPr/>
          <p:nvPr/>
        </p:nvGrpSpPr>
        <p:grpSpPr>
          <a:xfrm>
            <a:off x="6528048" y="69620"/>
            <a:ext cx="5820983" cy="4471676"/>
            <a:chOff x="0" y="-1219845"/>
            <a:chExt cx="5820982" cy="4471674"/>
          </a:xfrm>
        </p:grpSpPr>
        <p:grpSp>
          <p:nvGrpSpPr>
            <p:cNvPr id="143" name="Группа"/>
            <p:cNvGrpSpPr/>
            <p:nvPr/>
          </p:nvGrpSpPr>
          <p:grpSpPr>
            <a:xfrm>
              <a:off x="0" y="129964"/>
              <a:ext cx="2714454" cy="226982"/>
              <a:chOff x="0" y="0"/>
              <a:chExt cx="2714453" cy="226981"/>
            </a:xfrm>
          </p:grpSpPr>
          <p:sp>
            <p:nvSpPr>
              <p:cNvPr id="141" name="Text Box 20"/>
              <p:cNvSpPr txBox="1"/>
              <p:nvPr/>
            </p:nvSpPr>
            <p:spPr>
              <a:xfrm>
                <a:off x="0" y="0"/>
                <a:ext cx="2714454" cy="2269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b="1" sz="1000">
                    <a:solidFill>
                      <a:srgbClr val="53535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Федеральный бюджет</a:t>
                </a:r>
              </a:p>
            </p:txBody>
          </p:sp>
          <p:sp>
            <p:nvSpPr>
              <p:cNvPr id="142" name="Text Box 20"/>
              <p:cNvSpPr/>
              <p:nvPr/>
            </p:nvSpPr>
            <p:spPr>
              <a:xfrm>
                <a:off x="0" y="220283"/>
                <a:ext cx="2001929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b="1" sz="1200">
                    <a:solidFill>
                      <a:srgbClr val="225396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147,03 млрд. руб.</a:t>
                </a:r>
              </a:p>
            </p:txBody>
          </p:sp>
        </p:grpSp>
        <p:grpSp>
          <p:nvGrpSpPr>
            <p:cNvPr id="146" name="Группа"/>
            <p:cNvGrpSpPr/>
            <p:nvPr/>
          </p:nvGrpSpPr>
          <p:grpSpPr>
            <a:xfrm>
              <a:off x="0" y="1408579"/>
              <a:ext cx="2714454" cy="484534"/>
              <a:chOff x="0" y="0"/>
              <a:chExt cx="2714453" cy="484533"/>
            </a:xfrm>
          </p:grpSpPr>
          <p:sp>
            <p:nvSpPr>
              <p:cNvPr id="144" name="Text Box 20"/>
              <p:cNvSpPr txBox="1"/>
              <p:nvPr/>
            </p:nvSpPr>
            <p:spPr>
              <a:xfrm>
                <a:off x="0" y="0"/>
                <a:ext cx="2714454" cy="2269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b="1" sz="1000">
                    <a:solidFill>
                      <a:srgbClr val="53535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Внебюджетные источник</a:t>
                </a:r>
              </a:p>
            </p:txBody>
          </p:sp>
          <p:sp>
            <p:nvSpPr>
              <p:cNvPr id="145" name="Text Box 20"/>
              <p:cNvSpPr txBox="1"/>
              <p:nvPr/>
            </p:nvSpPr>
            <p:spPr>
              <a:xfrm>
                <a:off x="0" y="220282"/>
                <a:ext cx="2001929" cy="2642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b="1" sz="1200">
                    <a:solidFill>
                      <a:srgbClr val="4E96CC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12,55 млрд. руб.</a:t>
                </a:r>
              </a:p>
            </p:txBody>
          </p:sp>
        </p:grpSp>
        <p:grpSp>
          <p:nvGrpSpPr>
            <p:cNvPr id="149" name="Группа"/>
            <p:cNvGrpSpPr/>
            <p:nvPr/>
          </p:nvGrpSpPr>
          <p:grpSpPr>
            <a:xfrm>
              <a:off x="0" y="769272"/>
              <a:ext cx="2714454" cy="484533"/>
              <a:chOff x="0" y="0"/>
              <a:chExt cx="2714453" cy="484532"/>
            </a:xfrm>
          </p:grpSpPr>
          <p:sp>
            <p:nvSpPr>
              <p:cNvPr id="147" name="Text Box 20"/>
              <p:cNvSpPr txBox="1"/>
              <p:nvPr/>
            </p:nvSpPr>
            <p:spPr>
              <a:xfrm>
                <a:off x="-1" y="0"/>
                <a:ext cx="2714454" cy="2269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b="1" sz="1000">
                    <a:solidFill>
                      <a:srgbClr val="535353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Бюджеты субъектов РФ</a:t>
                </a:r>
              </a:p>
            </p:txBody>
          </p:sp>
          <p:sp>
            <p:nvSpPr>
              <p:cNvPr id="148" name="Text Box 20"/>
              <p:cNvSpPr txBox="1"/>
              <p:nvPr/>
            </p:nvSpPr>
            <p:spPr>
              <a:xfrm>
                <a:off x="-1" y="220282"/>
                <a:ext cx="2001929" cy="26425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t">
                <a:spAutoFit/>
              </a:bodyPr>
              <a:lstStyle>
                <a:lvl1pPr>
                  <a:defRPr b="1" sz="1200">
                    <a:solidFill>
                      <a:schemeClr val="accent2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85,47 млрд. руб.</a:t>
                </a:r>
              </a:p>
            </p:txBody>
          </p:sp>
        </p:grpSp>
        <p:sp>
          <p:nvSpPr>
            <p:cNvPr id="150" name="Линия"/>
            <p:cNvSpPr/>
            <p:nvPr/>
          </p:nvSpPr>
          <p:spPr>
            <a:xfrm>
              <a:off x="1692573" y="372230"/>
              <a:ext cx="1277023" cy="3"/>
            </a:xfrm>
            <a:prstGeom prst="line">
              <a:avLst/>
            </a:prstGeom>
            <a:noFill/>
            <a:ln w="25400" cap="flat">
              <a:solidFill>
                <a:srgbClr val="225396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1" name="Линия"/>
            <p:cNvSpPr/>
            <p:nvPr/>
          </p:nvSpPr>
          <p:spPr>
            <a:xfrm>
              <a:off x="1692573" y="1650845"/>
              <a:ext cx="1277023" cy="3"/>
            </a:xfrm>
            <a:prstGeom prst="line">
              <a:avLst/>
            </a:prstGeom>
            <a:noFill/>
            <a:ln w="25400" cap="flat">
              <a:solidFill>
                <a:srgbClr val="4E96C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2" name="Линия"/>
            <p:cNvSpPr/>
            <p:nvPr/>
          </p:nvSpPr>
          <p:spPr>
            <a:xfrm>
              <a:off x="1692573" y="1011538"/>
              <a:ext cx="996555" cy="3"/>
            </a:xfrm>
            <a:prstGeom prst="line">
              <a:avLst/>
            </a:prstGeom>
            <a:noFill/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graphicFrame>
          <p:nvGraphicFramePr>
            <p:cNvPr id="153" name="Диаграмма 15"/>
            <p:cNvGraphicFramePr/>
            <p:nvPr/>
          </p:nvGraphicFramePr>
          <p:xfrm>
            <a:off x="1349308" y="-1219846"/>
            <a:ext cx="4471675" cy="4471675"/>
          </p:xfrm>
          <a:graphic xmlns:a="http://schemas.openxmlformats.org/drawingml/2006/main">
            <a:graphicData uri="http://schemas.openxmlformats.org/drawingml/2006/chart">
              <c:chart xmlns:c="http://schemas.openxmlformats.org/drawingml/2006/chart" r:id="rId5"/>
            </a:graphicData>
          </a:graphic>
        </p:graphicFrame>
        <p:sp>
          <p:nvSpPr>
            <p:cNvPr id="154" name="Text Box 20"/>
            <p:cNvSpPr/>
            <p:nvPr/>
          </p:nvSpPr>
          <p:spPr>
            <a:xfrm>
              <a:off x="3011469" y="736847"/>
              <a:ext cx="119815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b="1" sz="2000">
                  <a:solidFill>
                    <a:srgbClr val="53535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245,05</a:t>
              </a:r>
              <a:br/>
              <a:r>
                <a:rPr sz="1100"/>
                <a:t>млрд. руб</a:t>
              </a:r>
              <a:r>
                <a:rPr sz="1300"/>
                <a:t>.</a:t>
              </a:r>
            </a:p>
          </p:txBody>
        </p:sp>
      </p:grpSp>
      <p:grpSp>
        <p:nvGrpSpPr>
          <p:cNvPr id="158" name="Группа"/>
          <p:cNvGrpSpPr/>
          <p:nvPr/>
        </p:nvGrpSpPr>
        <p:grpSpPr>
          <a:xfrm>
            <a:off x="6096000" y="6093295"/>
            <a:ext cx="2019832" cy="260590"/>
            <a:chOff x="0" y="0"/>
            <a:chExt cx="2019831" cy="260589"/>
          </a:xfrm>
        </p:grpSpPr>
        <p:sp>
          <p:nvSpPr>
            <p:cNvPr id="156" name="Rectangle 41"/>
            <p:cNvSpPr/>
            <p:nvPr/>
          </p:nvSpPr>
          <p:spPr>
            <a:xfrm>
              <a:off x="0" y="15826"/>
              <a:ext cx="215831" cy="22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95"/>
                  </a:moveTo>
                  <a:lnTo>
                    <a:pt x="21600" y="0"/>
                  </a:lnTo>
                  <a:lnTo>
                    <a:pt x="21600" y="18005"/>
                  </a:lnTo>
                  <a:lnTo>
                    <a:pt x="0" y="21600"/>
                  </a:lnTo>
                  <a:lnTo>
                    <a:pt x="0" y="3595"/>
                  </a:lnTo>
                  <a:close/>
                </a:path>
              </a:pathLst>
            </a:custGeom>
            <a:solidFill>
              <a:srgbClr val="205498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157" name="AutoShape 42"/>
            <p:cNvSpPr txBox="1"/>
            <p:nvPr/>
          </p:nvSpPr>
          <p:spPr>
            <a:xfrm>
              <a:off x="291978" y="-1"/>
              <a:ext cx="1727854" cy="2605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lnSpc>
                  <a:spcPts val="1400"/>
                </a:lnSpc>
                <a:defRPr b="1" sz="1000">
                  <a:solidFill>
                    <a:srgbClr val="53535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Федеральный бюджет</a:t>
              </a:r>
              <a:r>
                <a:rPr baseline="29800"/>
                <a:t> </a:t>
              </a:r>
            </a:p>
          </p:txBody>
        </p:sp>
      </p:grpSp>
      <p:grpSp>
        <p:nvGrpSpPr>
          <p:cNvPr id="161" name="Группа"/>
          <p:cNvGrpSpPr/>
          <p:nvPr/>
        </p:nvGrpSpPr>
        <p:grpSpPr>
          <a:xfrm>
            <a:off x="8040216" y="6093294"/>
            <a:ext cx="2182572" cy="260590"/>
            <a:chOff x="0" y="-1"/>
            <a:chExt cx="2182571" cy="260589"/>
          </a:xfrm>
        </p:grpSpPr>
        <p:sp>
          <p:nvSpPr>
            <p:cNvPr id="159" name="Rectangle 41"/>
            <p:cNvSpPr/>
            <p:nvPr/>
          </p:nvSpPr>
          <p:spPr>
            <a:xfrm>
              <a:off x="0" y="15826"/>
              <a:ext cx="215831" cy="22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95"/>
                  </a:moveTo>
                  <a:lnTo>
                    <a:pt x="21600" y="0"/>
                  </a:lnTo>
                  <a:lnTo>
                    <a:pt x="21600" y="18005"/>
                  </a:lnTo>
                  <a:lnTo>
                    <a:pt x="0" y="21600"/>
                  </a:lnTo>
                  <a:lnTo>
                    <a:pt x="0" y="3595"/>
                  </a:lnTo>
                  <a:close/>
                </a:path>
              </a:pathLst>
            </a:custGeom>
            <a:solidFill>
              <a:srgbClr val="4C97CE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160" name="AutoShape 42"/>
            <p:cNvSpPr txBox="1"/>
            <p:nvPr/>
          </p:nvSpPr>
          <p:spPr>
            <a:xfrm>
              <a:off x="291977" y="-2"/>
              <a:ext cx="1890595" cy="2605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lnSpc>
                  <a:spcPts val="1400"/>
                </a:lnSpc>
                <a:defRPr b="1" sz="1000">
                  <a:solidFill>
                    <a:srgbClr val="53535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Внебюджетные источники</a:t>
              </a:r>
            </a:p>
          </p:txBody>
        </p:sp>
      </p:grpSp>
      <p:grpSp>
        <p:nvGrpSpPr>
          <p:cNvPr id="164" name="Группа"/>
          <p:cNvGrpSpPr/>
          <p:nvPr/>
        </p:nvGrpSpPr>
        <p:grpSpPr>
          <a:xfrm>
            <a:off x="10128446" y="6021286"/>
            <a:ext cx="2182573" cy="438390"/>
            <a:chOff x="0" y="-1"/>
            <a:chExt cx="2182571" cy="438389"/>
          </a:xfrm>
        </p:grpSpPr>
        <p:sp>
          <p:nvSpPr>
            <p:cNvPr id="162" name="Rectangle 41"/>
            <p:cNvSpPr/>
            <p:nvPr/>
          </p:nvSpPr>
          <p:spPr>
            <a:xfrm>
              <a:off x="0" y="104726"/>
              <a:ext cx="215831" cy="22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95"/>
                  </a:moveTo>
                  <a:lnTo>
                    <a:pt x="21600" y="0"/>
                  </a:lnTo>
                  <a:lnTo>
                    <a:pt x="21600" y="18005"/>
                  </a:lnTo>
                  <a:lnTo>
                    <a:pt x="0" y="21600"/>
                  </a:lnTo>
                  <a:lnTo>
                    <a:pt x="0" y="3595"/>
                  </a:lnTo>
                  <a:close/>
                </a:path>
              </a:pathLst>
            </a:custGeom>
            <a:solidFill>
              <a:srgbClr val="EC7F3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163" name="AutoShape 42"/>
            <p:cNvSpPr txBox="1"/>
            <p:nvPr/>
          </p:nvSpPr>
          <p:spPr>
            <a:xfrm>
              <a:off x="291977" y="-2"/>
              <a:ext cx="1890595" cy="438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lnSpc>
                  <a:spcPts val="1400"/>
                </a:lnSpc>
                <a:defRPr b="1" sz="1000">
                  <a:solidFill>
                    <a:srgbClr val="53535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Консолидированные бюджеты субъектов РФ</a:t>
              </a:r>
            </a:p>
          </p:txBody>
        </p:sp>
      </p:grpSp>
      <p:sp>
        <p:nvSpPr>
          <p:cNvPr id="165" name="Фигура"/>
          <p:cNvSpPr/>
          <p:nvPr/>
        </p:nvSpPr>
        <p:spPr>
          <a:xfrm>
            <a:off x="767407" y="1954932"/>
            <a:ext cx="5006644" cy="4445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17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BD85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172" name="Группа"/>
          <p:cNvGrpSpPr/>
          <p:nvPr/>
        </p:nvGrpSpPr>
        <p:grpSpPr>
          <a:xfrm>
            <a:off x="857539" y="2038326"/>
            <a:ext cx="704024" cy="3693659"/>
            <a:chOff x="0" y="0"/>
            <a:chExt cx="704023" cy="3693658"/>
          </a:xfrm>
        </p:grpSpPr>
        <p:pic>
          <p:nvPicPr>
            <p:cNvPr id="166" name="Изображение" descr="Изображение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6002" y="2872708"/>
              <a:ext cx="572020" cy="8209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7" name="Изображение" descr="Изображение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6002" y="460646"/>
              <a:ext cx="572020" cy="8209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8" name="15"/>
            <p:cNvSpPr txBox="1"/>
            <p:nvPr/>
          </p:nvSpPr>
          <p:spPr>
            <a:xfrm>
              <a:off x="34510" y="2417258"/>
              <a:ext cx="635004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2019</a:t>
              </a:r>
            </a:p>
          </p:txBody>
        </p:sp>
        <p:sp>
          <p:nvSpPr>
            <p:cNvPr id="169" name="15"/>
            <p:cNvSpPr txBox="1"/>
            <p:nvPr/>
          </p:nvSpPr>
          <p:spPr>
            <a:xfrm>
              <a:off x="0" y="0"/>
              <a:ext cx="704024" cy="276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2019</a:t>
              </a:r>
            </a:p>
          </p:txBody>
        </p:sp>
        <p:sp>
          <p:nvSpPr>
            <p:cNvPr id="170" name="15"/>
            <p:cNvSpPr txBox="1"/>
            <p:nvPr/>
          </p:nvSpPr>
          <p:spPr>
            <a:xfrm>
              <a:off x="116802" y="859854"/>
              <a:ext cx="470420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87,5</a:t>
              </a:r>
            </a:p>
          </p:txBody>
        </p:sp>
        <p:sp>
          <p:nvSpPr>
            <p:cNvPr id="171" name="15"/>
            <p:cNvSpPr txBox="1"/>
            <p:nvPr/>
          </p:nvSpPr>
          <p:spPr>
            <a:xfrm>
              <a:off x="34510" y="3271915"/>
              <a:ext cx="635004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94,5</a:t>
              </a:r>
            </a:p>
          </p:txBody>
        </p:sp>
      </p:grpSp>
      <p:grpSp>
        <p:nvGrpSpPr>
          <p:cNvPr id="179" name="Группа"/>
          <p:cNvGrpSpPr/>
          <p:nvPr/>
        </p:nvGrpSpPr>
        <p:grpSpPr>
          <a:xfrm>
            <a:off x="1683079" y="2040959"/>
            <a:ext cx="699022" cy="3691027"/>
            <a:chOff x="0" y="0"/>
            <a:chExt cx="699020" cy="3691026"/>
          </a:xfrm>
        </p:grpSpPr>
        <p:pic>
          <p:nvPicPr>
            <p:cNvPr id="173" name="Изображение" descr="Изображение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3500" y="2870075"/>
              <a:ext cx="572020" cy="8209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4" name="Изображение" descr="Изображение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3500" y="458014"/>
              <a:ext cx="572020" cy="8209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5" name="15"/>
            <p:cNvSpPr txBox="1"/>
            <p:nvPr/>
          </p:nvSpPr>
          <p:spPr>
            <a:xfrm>
              <a:off x="32007" y="2414626"/>
              <a:ext cx="635005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2020</a:t>
              </a:r>
            </a:p>
          </p:txBody>
        </p:sp>
        <p:sp>
          <p:nvSpPr>
            <p:cNvPr id="176" name="15"/>
            <p:cNvSpPr txBox="1"/>
            <p:nvPr/>
          </p:nvSpPr>
          <p:spPr>
            <a:xfrm>
              <a:off x="-1" y="0"/>
              <a:ext cx="699022" cy="276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2020</a:t>
              </a:r>
            </a:p>
          </p:txBody>
        </p:sp>
        <p:sp>
          <p:nvSpPr>
            <p:cNvPr id="177" name="15"/>
            <p:cNvSpPr txBox="1"/>
            <p:nvPr/>
          </p:nvSpPr>
          <p:spPr>
            <a:xfrm>
              <a:off x="114300" y="857221"/>
              <a:ext cx="470420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87,8</a:t>
              </a:r>
            </a:p>
          </p:txBody>
        </p:sp>
        <p:sp>
          <p:nvSpPr>
            <p:cNvPr id="178" name="15"/>
            <p:cNvSpPr txBox="1"/>
            <p:nvPr/>
          </p:nvSpPr>
          <p:spPr>
            <a:xfrm>
              <a:off x="32007" y="3269283"/>
              <a:ext cx="635005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94,9</a:t>
              </a:r>
            </a:p>
          </p:txBody>
        </p:sp>
      </p:grpSp>
      <p:grpSp>
        <p:nvGrpSpPr>
          <p:cNvPr id="186" name="Группа"/>
          <p:cNvGrpSpPr/>
          <p:nvPr/>
        </p:nvGrpSpPr>
        <p:grpSpPr>
          <a:xfrm>
            <a:off x="2506117" y="2043593"/>
            <a:ext cx="699020" cy="3688394"/>
            <a:chOff x="0" y="0"/>
            <a:chExt cx="699019" cy="3688393"/>
          </a:xfrm>
        </p:grpSpPr>
        <p:pic>
          <p:nvPicPr>
            <p:cNvPr id="180" name="Изображение" descr="Изображение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3500" y="2867440"/>
              <a:ext cx="572019" cy="8209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1" name="Изображение" descr="Изображение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3500" y="455380"/>
              <a:ext cx="572019" cy="8209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2" name="15"/>
            <p:cNvSpPr txBox="1"/>
            <p:nvPr/>
          </p:nvSpPr>
          <p:spPr>
            <a:xfrm>
              <a:off x="32006" y="2411992"/>
              <a:ext cx="635005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2021</a:t>
              </a:r>
            </a:p>
          </p:txBody>
        </p:sp>
        <p:sp>
          <p:nvSpPr>
            <p:cNvPr id="183" name="15"/>
            <p:cNvSpPr txBox="1"/>
            <p:nvPr/>
          </p:nvSpPr>
          <p:spPr>
            <a:xfrm>
              <a:off x="-1" y="-1"/>
              <a:ext cx="699020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2021</a:t>
              </a:r>
            </a:p>
          </p:txBody>
        </p:sp>
        <p:sp>
          <p:nvSpPr>
            <p:cNvPr id="184" name="15"/>
            <p:cNvSpPr txBox="1"/>
            <p:nvPr/>
          </p:nvSpPr>
          <p:spPr>
            <a:xfrm>
              <a:off x="114300" y="854587"/>
              <a:ext cx="470419" cy="276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88,2</a:t>
              </a:r>
            </a:p>
          </p:txBody>
        </p:sp>
        <p:sp>
          <p:nvSpPr>
            <p:cNvPr id="185" name="15"/>
            <p:cNvSpPr txBox="1"/>
            <p:nvPr/>
          </p:nvSpPr>
          <p:spPr>
            <a:xfrm>
              <a:off x="32006" y="3266648"/>
              <a:ext cx="635005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95,5</a:t>
              </a:r>
            </a:p>
          </p:txBody>
        </p:sp>
      </p:grpSp>
      <p:grpSp>
        <p:nvGrpSpPr>
          <p:cNvPr id="193" name="Группа"/>
          <p:cNvGrpSpPr/>
          <p:nvPr/>
        </p:nvGrpSpPr>
        <p:grpSpPr>
          <a:xfrm>
            <a:off x="3329158" y="2033036"/>
            <a:ext cx="699020" cy="3698949"/>
            <a:chOff x="0" y="0"/>
            <a:chExt cx="699019" cy="3698948"/>
          </a:xfrm>
        </p:grpSpPr>
        <p:pic>
          <p:nvPicPr>
            <p:cNvPr id="187" name="Изображение" descr="Изображение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3500" y="2877998"/>
              <a:ext cx="572019" cy="8209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8" name="Изображение" descr="Изображение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3500" y="465937"/>
              <a:ext cx="572019" cy="8209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9" name="15"/>
            <p:cNvSpPr txBox="1"/>
            <p:nvPr/>
          </p:nvSpPr>
          <p:spPr>
            <a:xfrm>
              <a:off x="32006" y="2422549"/>
              <a:ext cx="635005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2022</a:t>
              </a:r>
            </a:p>
          </p:txBody>
        </p:sp>
        <p:sp>
          <p:nvSpPr>
            <p:cNvPr id="190" name="15"/>
            <p:cNvSpPr txBox="1"/>
            <p:nvPr/>
          </p:nvSpPr>
          <p:spPr>
            <a:xfrm>
              <a:off x="-1" y="0"/>
              <a:ext cx="699020" cy="276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2022</a:t>
              </a:r>
            </a:p>
          </p:txBody>
        </p:sp>
        <p:sp>
          <p:nvSpPr>
            <p:cNvPr id="191" name="15"/>
            <p:cNvSpPr txBox="1"/>
            <p:nvPr/>
          </p:nvSpPr>
          <p:spPr>
            <a:xfrm>
              <a:off x="114300" y="865144"/>
              <a:ext cx="470419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89</a:t>
              </a:r>
            </a:p>
          </p:txBody>
        </p:sp>
        <p:sp>
          <p:nvSpPr>
            <p:cNvPr id="192" name="15"/>
            <p:cNvSpPr txBox="1"/>
            <p:nvPr/>
          </p:nvSpPr>
          <p:spPr>
            <a:xfrm>
              <a:off x="32006" y="3277205"/>
              <a:ext cx="635005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96,5</a:t>
              </a:r>
            </a:p>
          </p:txBody>
        </p:sp>
      </p:grpSp>
      <p:grpSp>
        <p:nvGrpSpPr>
          <p:cNvPr id="199" name="Группа"/>
          <p:cNvGrpSpPr/>
          <p:nvPr/>
        </p:nvGrpSpPr>
        <p:grpSpPr>
          <a:xfrm>
            <a:off x="4152196" y="2035669"/>
            <a:ext cx="699020" cy="3696316"/>
            <a:chOff x="0" y="0"/>
            <a:chExt cx="699019" cy="3696315"/>
          </a:xfrm>
        </p:grpSpPr>
        <p:pic>
          <p:nvPicPr>
            <p:cNvPr id="194" name="Изображение" descr="Изображение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3500" y="2875363"/>
              <a:ext cx="572019" cy="8209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5" name="Изображение" descr="Изображение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3500" y="463302"/>
              <a:ext cx="572019" cy="8209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6" name="15"/>
            <p:cNvSpPr txBox="1"/>
            <p:nvPr/>
          </p:nvSpPr>
          <p:spPr>
            <a:xfrm>
              <a:off x="-1" y="-1"/>
              <a:ext cx="699020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2023</a:t>
              </a:r>
            </a:p>
          </p:txBody>
        </p:sp>
        <p:sp>
          <p:nvSpPr>
            <p:cNvPr id="197" name="15"/>
            <p:cNvSpPr txBox="1"/>
            <p:nvPr/>
          </p:nvSpPr>
          <p:spPr>
            <a:xfrm>
              <a:off x="114300" y="862510"/>
              <a:ext cx="470419" cy="276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89,4</a:t>
              </a:r>
            </a:p>
          </p:txBody>
        </p:sp>
        <p:sp>
          <p:nvSpPr>
            <p:cNvPr id="198" name="15"/>
            <p:cNvSpPr txBox="1"/>
            <p:nvPr/>
          </p:nvSpPr>
          <p:spPr>
            <a:xfrm>
              <a:off x="32006" y="3274571"/>
              <a:ext cx="635005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97</a:t>
              </a:r>
            </a:p>
          </p:txBody>
        </p:sp>
      </p:grpSp>
      <p:grpSp>
        <p:nvGrpSpPr>
          <p:cNvPr id="206" name="Группа"/>
          <p:cNvGrpSpPr/>
          <p:nvPr/>
        </p:nvGrpSpPr>
        <p:grpSpPr>
          <a:xfrm>
            <a:off x="4975235" y="2030270"/>
            <a:ext cx="699020" cy="3701716"/>
            <a:chOff x="0" y="0"/>
            <a:chExt cx="699019" cy="3701715"/>
          </a:xfrm>
        </p:grpSpPr>
        <p:pic>
          <p:nvPicPr>
            <p:cNvPr id="200" name="Изображение" descr="Изображение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3500" y="2880764"/>
              <a:ext cx="572019" cy="8209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1" name="Изображение" descr="Изображение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3500" y="468703"/>
              <a:ext cx="572019" cy="8209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2" name="15"/>
            <p:cNvSpPr txBox="1"/>
            <p:nvPr/>
          </p:nvSpPr>
          <p:spPr>
            <a:xfrm>
              <a:off x="32006" y="2425314"/>
              <a:ext cx="635005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2024</a:t>
              </a:r>
            </a:p>
          </p:txBody>
        </p:sp>
        <p:sp>
          <p:nvSpPr>
            <p:cNvPr id="203" name="15"/>
            <p:cNvSpPr txBox="1"/>
            <p:nvPr/>
          </p:nvSpPr>
          <p:spPr>
            <a:xfrm>
              <a:off x="-1" y="-1"/>
              <a:ext cx="699020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2024</a:t>
              </a:r>
            </a:p>
          </p:txBody>
        </p:sp>
        <p:sp>
          <p:nvSpPr>
            <p:cNvPr id="204" name="15"/>
            <p:cNvSpPr txBox="1"/>
            <p:nvPr/>
          </p:nvSpPr>
          <p:spPr>
            <a:xfrm>
              <a:off x="114300" y="867910"/>
              <a:ext cx="470419" cy="276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90,8</a:t>
              </a:r>
            </a:p>
          </p:txBody>
        </p:sp>
        <p:sp>
          <p:nvSpPr>
            <p:cNvPr id="205" name="15"/>
            <p:cNvSpPr txBox="1"/>
            <p:nvPr/>
          </p:nvSpPr>
          <p:spPr>
            <a:xfrm>
              <a:off x="32006" y="3279971"/>
              <a:ext cx="635005" cy="276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99</a:t>
              </a:r>
            </a:p>
          </p:txBody>
        </p:sp>
      </p:grpSp>
      <p:sp>
        <p:nvSpPr>
          <p:cNvPr id="207" name="Прямоугольник"/>
          <p:cNvSpPr/>
          <p:nvPr/>
        </p:nvSpPr>
        <p:spPr>
          <a:xfrm>
            <a:off x="6540965" y="5299766"/>
            <a:ext cx="670052" cy="260592"/>
          </a:xfrm>
          <a:prstGeom prst="rect">
            <a:avLst/>
          </a:prstGeom>
          <a:solidFill>
            <a:srgbClr val="205498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08" name="Прямоугольник"/>
          <p:cNvSpPr/>
          <p:nvPr/>
        </p:nvSpPr>
        <p:spPr>
          <a:xfrm>
            <a:off x="6540965" y="5145723"/>
            <a:ext cx="670052" cy="198403"/>
          </a:xfrm>
          <a:prstGeom prst="rect">
            <a:avLst/>
          </a:prstGeom>
          <a:solidFill>
            <a:srgbClr val="4C97CE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grpSp>
        <p:nvGrpSpPr>
          <p:cNvPr id="216" name="Группа"/>
          <p:cNvGrpSpPr/>
          <p:nvPr/>
        </p:nvGrpSpPr>
        <p:grpSpPr>
          <a:xfrm>
            <a:off x="6345120" y="5532576"/>
            <a:ext cx="5267782" cy="444505"/>
            <a:chOff x="-1" y="0"/>
            <a:chExt cx="5267781" cy="444503"/>
          </a:xfrm>
        </p:grpSpPr>
        <p:sp>
          <p:nvSpPr>
            <p:cNvPr id="209" name="Фигура"/>
            <p:cNvSpPr/>
            <p:nvPr/>
          </p:nvSpPr>
          <p:spPr>
            <a:xfrm>
              <a:off x="-2" y="-1"/>
              <a:ext cx="5267782" cy="44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19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BD85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b="1" sz="1200">
                  <a:solidFill>
                    <a:srgbClr val="3769B5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0" name="15"/>
            <p:cNvSpPr txBox="1"/>
            <p:nvPr/>
          </p:nvSpPr>
          <p:spPr>
            <a:xfrm>
              <a:off x="196278" y="83982"/>
              <a:ext cx="669178" cy="276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2019</a:t>
              </a:r>
            </a:p>
          </p:txBody>
        </p:sp>
        <p:sp>
          <p:nvSpPr>
            <p:cNvPr id="211" name="15"/>
            <p:cNvSpPr txBox="1"/>
            <p:nvPr/>
          </p:nvSpPr>
          <p:spPr>
            <a:xfrm>
              <a:off x="1012571" y="83982"/>
              <a:ext cx="669178" cy="276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2020</a:t>
              </a:r>
            </a:p>
          </p:txBody>
        </p:sp>
        <p:sp>
          <p:nvSpPr>
            <p:cNvPr id="212" name="15"/>
            <p:cNvSpPr txBox="1"/>
            <p:nvPr/>
          </p:nvSpPr>
          <p:spPr>
            <a:xfrm>
              <a:off x="1833084" y="83982"/>
              <a:ext cx="669178" cy="276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2021</a:t>
              </a:r>
            </a:p>
          </p:txBody>
        </p:sp>
        <p:sp>
          <p:nvSpPr>
            <p:cNvPr id="213" name="15"/>
            <p:cNvSpPr txBox="1"/>
            <p:nvPr/>
          </p:nvSpPr>
          <p:spPr>
            <a:xfrm>
              <a:off x="2640897" y="83982"/>
              <a:ext cx="669179" cy="276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2022</a:t>
              </a:r>
            </a:p>
          </p:txBody>
        </p:sp>
        <p:sp>
          <p:nvSpPr>
            <p:cNvPr id="214" name="15"/>
            <p:cNvSpPr txBox="1"/>
            <p:nvPr/>
          </p:nvSpPr>
          <p:spPr>
            <a:xfrm>
              <a:off x="3461412" y="83982"/>
              <a:ext cx="669178" cy="276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2023</a:t>
              </a:r>
            </a:p>
          </p:txBody>
        </p:sp>
        <p:sp>
          <p:nvSpPr>
            <p:cNvPr id="215" name="15"/>
            <p:cNvSpPr txBox="1"/>
            <p:nvPr/>
          </p:nvSpPr>
          <p:spPr>
            <a:xfrm>
              <a:off x="4277703" y="83982"/>
              <a:ext cx="669178" cy="276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 sz="13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2024</a:t>
              </a:r>
            </a:p>
          </p:txBody>
        </p:sp>
      </p:grpSp>
      <p:sp>
        <p:nvSpPr>
          <p:cNvPr id="217" name="Прямоугольник"/>
          <p:cNvSpPr/>
          <p:nvPr/>
        </p:nvSpPr>
        <p:spPr>
          <a:xfrm>
            <a:off x="6540965" y="5105358"/>
            <a:ext cx="670052" cy="53184"/>
          </a:xfrm>
          <a:prstGeom prst="rect">
            <a:avLst/>
          </a:prstGeom>
          <a:solidFill>
            <a:srgbClr val="EC7F3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18" name="15"/>
          <p:cNvSpPr txBox="1"/>
          <p:nvPr/>
        </p:nvSpPr>
        <p:spPr>
          <a:xfrm>
            <a:off x="6540965" y="5348111"/>
            <a:ext cx="670052" cy="214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5,00</a:t>
            </a:r>
          </a:p>
        </p:txBody>
      </p:sp>
      <p:sp>
        <p:nvSpPr>
          <p:cNvPr id="219" name="15"/>
          <p:cNvSpPr txBox="1"/>
          <p:nvPr/>
        </p:nvSpPr>
        <p:spPr>
          <a:xfrm>
            <a:off x="6540965" y="5137575"/>
            <a:ext cx="670052" cy="21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2,92</a:t>
            </a:r>
          </a:p>
        </p:txBody>
      </p:sp>
      <p:sp>
        <p:nvSpPr>
          <p:cNvPr id="220" name="15"/>
          <p:cNvSpPr txBox="1"/>
          <p:nvPr/>
        </p:nvSpPr>
        <p:spPr>
          <a:xfrm>
            <a:off x="6540965" y="4901191"/>
            <a:ext cx="670052" cy="21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9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0,42</a:t>
            </a:r>
          </a:p>
        </p:txBody>
      </p:sp>
      <p:sp>
        <p:nvSpPr>
          <p:cNvPr id="221" name="15"/>
          <p:cNvSpPr txBox="1"/>
          <p:nvPr/>
        </p:nvSpPr>
        <p:spPr>
          <a:xfrm>
            <a:off x="7359625" y="4829404"/>
            <a:ext cx="670052" cy="21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9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0,97</a:t>
            </a:r>
          </a:p>
        </p:txBody>
      </p:sp>
      <p:sp>
        <p:nvSpPr>
          <p:cNvPr id="222" name="15"/>
          <p:cNvSpPr txBox="1"/>
          <p:nvPr/>
        </p:nvSpPr>
        <p:spPr>
          <a:xfrm>
            <a:off x="8173463" y="4244256"/>
            <a:ext cx="670051" cy="21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9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2,06</a:t>
            </a:r>
          </a:p>
        </p:txBody>
      </p:sp>
      <p:sp>
        <p:nvSpPr>
          <p:cNvPr id="223" name="15"/>
          <p:cNvSpPr txBox="1"/>
          <p:nvPr/>
        </p:nvSpPr>
        <p:spPr>
          <a:xfrm>
            <a:off x="8989799" y="3674359"/>
            <a:ext cx="670052" cy="214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9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3,13</a:t>
            </a:r>
          </a:p>
        </p:txBody>
      </p:sp>
      <p:sp>
        <p:nvSpPr>
          <p:cNvPr id="224" name="15"/>
          <p:cNvSpPr txBox="1"/>
          <p:nvPr/>
        </p:nvSpPr>
        <p:spPr>
          <a:xfrm>
            <a:off x="9812124" y="3394959"/>
            <a:ext cx="670052" cy="214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9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3,64</a:t>
            </a:r>
          </a:p>
        </p:txBody>
      </p:sp>
      <p:sp>
        <p:nvSpPr>
          <p:cNvPr id="225" name="15"/>
          <p:cNvSpPr txBox="1"/>
          <p:nvPr/>
        </p:nvSpPr>
        <p:spPr>
          <a:xfrm>
            <a:off x="10624924" y="4099809"/>
            <a:ext cx="670052" cy="214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9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2,33</a:t>
            </a:r>
          </a:p>
        </p:txBody>
      </p:sp>
      <p:sp>
        <p:nvSpPr>
          <p:cNvPr id="226" name="Text Box 20"/>
          <p:cNvSpPr txBox="1"/>
          <p:nvPr/>
        </p:nvSpPr>
        <p:spPr>
          <a:xfrm>
            <a:off x="839416" y="764702"/>
            <a:ext cx="4484809" cy="350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Проектные показатели: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Picture 31" descr="Picture 3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75514" y="3507058"/>
            <a:ext cx="2028418" cy="193407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4" name="Группа"/>
          <p:cNvGrpSpPr/>
          <p:nvPr/>
        </p:nvGrpSpPr>
        <p:grpSpPr>
          <a:xfrm>
            <a:off x="4077" y="-12708"/>
            <a:ext cx="12196087" cy="6896255"/>
            <a:chOff x="0" y="0"/>
            <a:chExt cx="12196085" cy="6896254"/>
          </a:xfrm>
        </p:grpSpPr>
        <p:pic>
          <p:nvPicPr>
            <p:cNvPr id="229" name="Изображение" descr="Изображение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6199469"/>
              <a:ext cx="12192005" cy="6967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0" name="Рисунок 30" descr="Рисунок 30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591360" y="-1"/>
              <a:ext cx="604726" cy="91026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1" name="TextBox 5"/>
            <p:cNvSpPr/>
            <p:nvPr/>
          </p:nvSpPr>
          <p:spPr>
            <a:xfrm>
              <a:off x="824303" y="217961"/>
              <a:ext cx="1090918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lnSpc>
                  <a:spcPct val="90000"/>
                </a:lnSpc>
                <a:defRPr b="1" sz="2600">
                  <a:solidFill>
                    <a:schemeClr val="accent1">
                      <a:satOff val="-3547"/>
                      <a:lumOff val="-10352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Федеральный проект «Чистая Вода»</a:t>
              </a:r>
            </a:p>
          </p:txBody>
        </p:sp>
        <p:sp>
          <p:nvSpPr>
            <p:cNvPr id="232" name="Фигура"/>
            <p:cNvSpPr/>
            <p:nvPr/>
          </p:nvSpPr>
          <p:spPr>
            <a:xfrm>
              <a:off x="630336" y="238329"/>
              <a:ext cx="147567" cy="50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8434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5A9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233" name="TextBox 5"/>
            <p:cNvSpPr txBox="1"/>
            <p:nvPr/>
          </p:nvSpPr>
          <p:spPr>
            <a:xfrm>
              <a:off x="125094" y="217961"/>
              <a:ext cx="464782" cy="4743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b="1" sz="2600">
                  <a:solidFill>
                    <a:schemeClr val="accent1">
                      <a:satOff val="-3547"/>
                      <a:lumOff val="-10352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0</a:t>
              </a:r>
              <a:r>
                <a:t>3</a:t>
              </a:r>
            </a:p>
          </p:txBody>
        </p:sp>
      </p:grpSp>
      <p:sp>
        <p:nvSpPr>
          <p:cNvPr id="235" name="Фигура"/>
          <p:cNvSpPr/>
          <p:nvPr/>
        </p:nvSpPr>
        <p:spPr>
          <a:xfrm>
            <a:off x="8880181" y="-1701383"/>
            <a:ext cx="1277024" cy="29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0115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B7F3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6" name="527"/>
          <p:cNvSpPr txBox="1"/>
          <p:nvPr/>
        </p:nvSpPr>
        <p:spPr>
          <a:xfrm>
            <a:off x="9130803" y="-1690886"/>
            <a:ext cx="775779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527</a:t>
            </a:r>
          </a:p>
        </p:txBody>
      </p:sp>
      <p:sp>
        <p:nvSpPr>
          <p:cNvPr id="237" name="Фигура"/>
          <p:cNvSpPr/>
          <p:nvPr/>
        </p:nvSpPr>
        <p:spPr>
          <a:xfrm>
            <a:off x="6880552" y="-1701383"/>
            <a:ext cx="2098915" cy="29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08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BD74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8" name="1009"/>
          <p:cNvSpPr txBox="1"/>
          <p:nvPr/>
        </p:nvSpPr>
        <p:spPr>
          <a:xfrm>
            <a:off x="6905675" y="-1689269"/>
            <a:ext cx="1890593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1009</a:t>
            </a:r>
          </a:p>
        </p:txBody>
      </p:sp>
      <p:sp>
        <p:nvSpPr>
          <p:cNvPr id="239" name="Фигура"/>
          <p:cNvSpPr/>
          <p:nvPr/>
        </p:nvSpPr>
        <p:spPr>
          <a:xfrm>
            <a:off x="6063719" y="-1701383"/>
            <a:ext cx="954494" cy="29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9125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A92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40" name="109"/>
          <p:cNvSpPr txBox="1"/>
          <p:nvPr/>
        </p:nvSpPr>
        <p:spPr>
          <a:xfrm>
            <a:off x="6260855" y="-1690886"/>
            <a:ext cx="618401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109</a:t>
            </a:r>
          </a:p>
        </p:txBody>
      </p:sp>
      <p:sp>
        <p:nvSpPr>
          <p:cNvPr id="241" name="Фигура"/>
          <p:cNvSpPr/>
          <p:nvPr/>
        </p:nvSpPr>
        <p:spPr>
          <a:xfrm>
            <a:off x="5364679" y="-1701383"/>
            <a:ext cx="849929" cy="29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8495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C97CE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42" name="?"/>
          <p:cNvSpPr txBox="1"/>
          <p:nvPr/>
        </p:nvSpPr>
        <p:spPr>
          <a:xfrm>
            <a:off x="5509262" y="-1690886"/>
            <a:ext cx="547268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? </a:t>
            </a:r>
          </a:p>
        </p:txBody>
      </p:sp>
      <p:sp>
        <p:nvSpPr>
          <p:cNvPr id="243" name="AutoShape 13"/>
          <p:cNvSpPr txBox="1"/>
          <p:nvPr/>
        </p:nvSpPr>
        <p:spPr>
          <a:xfrm>
            <a:off x="830992" y="1374500"/>
            <a:ext cx="10033473" cy="239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sz="11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проведение инвентаризации объектов водоснабжения и водоподготовки </a:t>
            </a:r>
          </a:p>
        </p:txBody>
      </p:sp>
      <p:sp>
        <p:nvSpPr>
          <p:cNvPr id="244" name="AutoShape 42"/>
          <p:cNvSpPr txBox="1"/>
          <p:nvPr/>
        </p:nvSpPr>
        <p:spPr>
          <a:xfrm>
            <a:off x="871487" y="1171253"/>
            <a:ext cx="1727855" cy="265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ts val="1400"/>
              </a:lnSpc>
              <a:defRPr b="1" sz="12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2019:</a:t>
            </a:r>
          </a:p>
        </p:txBody>
      </p:sp>
      <p:sp>
        <p:nvSpPr>
          <p:cNvPr id="245" name="Фигура"/>
          <p:cNvSpPr/>
          <p:nvPr/>
        </p:nvSpPr>
        <p:spPr>
          <a:xfrm>
            <a:off x="661577" y="1436968"/>
            <a:ext cx="147566" cy="217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7053"/>
                </a:moveTo>
                <a:lnTo>
                  <a:pt x="21600" y="0"/>
                </a:lnTo>
                <a:lnTo>
                  <a:pt x="21600" y="14179"/>
                </a:lnTo>
                <a:lnTo>
                  <a:pt x="0" y="21600"/>
                </a:lnTo>
                <a:lnTo>
                  <a:pt x="0" y="7053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46" name="AutoShape 13"/>
          <p:cNvSpPr txBox="1"/>
          <p:nvPr/>
        </p:nvSpPr>
        <p:spPr>
          <a:xfrm>
            <a:off x="830992" y="1610772"/>
            <a:ext cx="10033473" cy="239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sz="11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разработка проектов региональных программ по строительству и реконструкции питьевого водоснабжения и водоподготовки</a:t>
            </a:r>
          </a:p>
        </p:txBody>
      </p:sp>
      <p:sp>
        <p:nvSpPr>
          <p:cNvPr id="247" name="AutoShape 13"/>
          <p:cNvSpPr txBox="1"/>
          <p:nvPr/>
        </p:nvSpPr>
        <p:spPr>
          <a:xfrm>
            <a:off x="830992" y="1872441"/>
            <a:ext cx="10033473" cy="239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sz="11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утверждение справочников перспективных технологий водоподготовки</a:t>
            </a:r>
          </a:p>
        </p:txBody>
      </p:sp>
      <p:sp>
        <p:nvSpPr>
          <p:cNvPr id="248" name="AutoShape 42"/>
          <p:cNvSpPr txBox="1"/>
          <p:nvPr/>
        </p:nvSpPr>
        <p:spPr>
          <a:xfrm>
            <a:off x="862432" y="2205450"/>
            <a:ext cx="1727855" cy="265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ts val="1400"/>
              </a:lnSpc>
              <a:defRPr b="1" sz="12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2020-2024:</a:t>
            </a:r>
          </a:p>
        </p:txBody>
      </p:sp>
      <p:sp>
        <p:nvSpPr>
          <p:cNvPr id="249" name="AutoShape 13"/>
          <p:cNvSpPr txBox="1"/>
          <p:nvPr/>
        </p:nvSpPr>
        <p:spPr>
          <a:xfrm>
            <a:off x="803831" y="2429107"/>
            <a:ext cx="10033473" cy="239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110000"/>
              </a:lnSpc>
              <a:defRPr sz="110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реализация мероприятий по строительству и реконструкции объектов питьевого водоснабжения и водоподготовки</a:t>
            </a:r>
          </a:p>
        </p:txBody>
      </p:sp>
      <p:sp>
        <p:nvSpPr>
          <p:cNvPr id="250" name="Фигура"/>
          <p:cNvSpPr/>
          <p:nvPr/>
        </p:nvSpPr>
        <p:spPr>
          <a:xfrm>
            <a:off x="661577" y="1696373"/>
            <a:ext cx="147566" cy="217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7053"/>
                </a:moveTo>
                <a:lnTo>
                  <a:pt x="21600" y="0"/>
                </a:lnTo>
                <a:lnTo>
                  <a:pt x="21600" y="14179"/>
                </a:lnTo>
                <a:lnTo>
                  <a:pt x="0" y="21600"/>
                </a:lnTo>
                <a:lnTo>
                  <a:pt x="0" y="7053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51" name="Фигура"/>
          <p:cNvSpPr/>
          <p:nvPr/>
        </p:nvSpPr>
        <p:spPr>
          <a:xfrm>
            <a:off x="643469" y="1943561"/>
            <a:ext cx="147566" cy="217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7053"/>
                </a:moveTo>
                <a:lnTo>
                  <a:pt x="21600" y="0"/>
                </a:lnTo>
                <a:lnTo>
                  <a:pt x="21600" y="14179"/>
                </a:lnTo>
                <a:lnTo>
                  <a:pt x="0" y="21600"/>
                </a:lnTo>
                <a:lnTo>
                  <a:pt x="0" y="7053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52" name="Фигура"/>
          <p:cNvSpPr/>
          <p:nvPr/>
        </p:nvSpPr>
        <p:spPr>
          <a:xfrm>
            <a:off x="616308" y="2462163"/>
            <a:ext cx="147566" cy="217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7053"/>
                </a:moveTo>
                <a:lnTo>
                  <a:pt x="21600" y="0"/>
                </a:lnTo>
                <a:lnTo>
                  <a:pt x="21600" y="14179"/>
                </a:lnTo>
                <a:lnTo>
                  <a:pt x="0" y="21600"/>
                </a:lnTo>
                <a:lnTo>
                  <a:pt x="0" y="7053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53" name="Text Box 20"/>
          <p:cNvSpPr txBox="1"/>
          <p:nvPr/>
        </p:nvSpPr>
        <p:spPr>
          <a:xfrm>
            <a:off x="746440" y="2808726"/>
            <a:ext cx="5006641" cy="619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1200">
                <a:solidFill>
                  <a:schemeClr val="accent1">
                    <a:satOff val="-3547"/>
                    <a:lumOff val="-10352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Увеличение доли населения Российской Федерации,</a:t>
            </a:r>
          </a:p>
          <a:p>
            <a:pPr>
              <a:defRPr b="1" sz="1200">
                <a:solidFill>
                  <a:schemeClr val="accent1">
                    <a:satOff val="-3547"/>
                    <a:lumOff val="-10352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обеспеченного качественной питьевой водой из систем</a:t>
            </a:r>
          </a:p>
          <a:p>
            <a:pPr>
              <a:defRPr b="1" sz="1200">
                <a:solidFill>
                  <a:schemeClr val="accent1">
                    <a:satOff val="-3547"/>
                    <a:lumOff val="-10352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централизованного водоснабжения (%)</a:t>
            </a:r>
          </a:p>
        </p:txBody>
      </p:sp>
      <p:sp>
        <p:nvSpPr>
          <p:cNvPr id="254" name="Text Box 20"/>
          <p:cNvSpPr txBox="1"/>
          <p:nvPr/>
        </p:nvSpPr>
        <p:spPr>
          <a:xfrm>
            <a:off x="6627251" y="2835887"/>
            <a:ext cx="5006645" cy="619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1200">
                <a:solidFill>
                  <a:schemeClr val="accent1">
                    <a:satOff val="-3547"/>
                    <a:lumOff val="-10352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Увеличение доли населения городского населения Российской федерации, обеспеченного качественной питьевой водой</a:t>
            </a:r>
            <a:br/>
            <a:r>
              <a:t>из систем Централизованного водоснабжения (%)</a:t>
            </a:r>
          </a:p>
        </p:txBody>
      </p:sp>
      <p:sp>
        <p:nvSpPr>
          <p:cNvPr id="255" name="Фигура"/>
          <p:cNvSpPr/>
          <p:nvPr/>
        </p:nvSpPr>
        <p:spPr>
          <a:xfrm>
            <a:off x="833079" y="4351049"/>
            <a:ext cx="2963417" cy="313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088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22539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6" name="15"/>
          <p:cNvSpPr txBox="1"/>
          <p:nvPr/>
        </p:nvSpPr>
        <p:spPr>
          <a:xfrm>
            <a:off x="2728908" y="4369515"/>
            <a:ext cx="635003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87,5</a:t>
            </a:r>
          </a:p>
        </p:txBody>
      </p:sp>
      <p:sp>
        <p:nvSpPr>
          <p:cNvPr id="257" name="Фигура"/>
          <p:cNvSpPr/>
          <p:nvPr/>
        </p:nvSpPr>
        <p:spPr>
          <a:xfrm>
            <a:off x="833078" y="4732623"/>
            <a:ext cx="3079459" cy="313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107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E96C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8" name="15"/>
          <p:cNvSpPr txBox="1"/>
          <p:nvPr/>
        </p:nvSpPr>
        <p:spPr>
          <a:xfrm>
            <a:off x="2728908" y="4751089"/>
            <a:ext cx="635003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87,5</a:t>
            </a:r>
          </a:p>
        </p:txBody>
      </p:sp>
      <p:sp>
        <p:nvSpPr>
          <p:cNvPr id="259" name="Фигура"/>
          <p:cNvSpPr/>
          <p:nvPr/>
        </p:nvSpPr>
        <p:spPr>
          <a:xfrm>
            <a:off x="833078" y="5108087"/>
            <a:ext cx="3226469" cy="313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13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A92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0" name="15"/>
          <p:cNvSpPr txBox="1"/>
          <p:nvPr/>
        </p:nvSpPr>
        <p:spPr>
          <a:xfrm>
            <a:off x="2728908" y="5126554"/>
            <a:ext cx="635003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88,2</a:t>
            </a:r>
          </a:p>
        </p:txBody>
      </p:sp>
      <p:sp>
        <p:nvSpPr>
          <p:cNvPr id="261" name="Фигура"/>
          <p:cNvSpPr/>
          <p:nvPr/>
        </p:nvSpPr>
        <p:spPr>
          <a:xfrm>
            <a:off x="833079" y="5483552"/>
            <a:ext cx="3522332" cy="313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169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BD85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2" name="15"/>
          <p:cNvSpPr txBox="1"/>
          <p:nvPr/>
        </p:nvSpPr>
        <p:spPr>
          <a:xfrm>
            <a:off x="2728908" y="5502018"/>
            <a:ext cx="635003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90,8</a:t>
            </a:r>
          </a:p>
        </p:txBody>
      </p:sp>
      <p:sp>
        <p:nvSpPr>
          <p:cNvPr id="263" name="15"/>
          <p:cNvSpPr txBox="1"/>
          <p:nvPr/>
        </p:nvSpPr>
        <p:spPr>
          <a:xfrm>
            <a:off x="836608" y="4369515"/>
            <a:ext cx="1591241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Базовое значение</a:t>
            </a:r>
          </a:p>
        </p:txBody>
      </p:sp>
      <p:sp>
        <p:nvSpPr>
          <p:cNvPr id="264" name="15"/>
          <p:cNvSpPr txBox="1"/>
          <p:nvPr/>
        </p:nvSpPr>
        <p:spPr>
          <a:xfrm>
            <a:off x="836608" y="4751089"/>
            <a:ext cx="1591241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2019</a:t>
            </a:r>
          </a:p>
        </p:txBody>
      </p:sp>
      <p:sp>
        <p:nvSpPr>
          <p:cNvPr id="265" name="15"/>
          <p:cNvSpPr txBox="1"/>
          <p:nvPr/>
        </p:nvSpPr>
        <p:spPr>
          <a:xfrm>
            <a:off x="836608" y="5126551"/>
            <a:ext cx="1591241" cy="276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2021</a:t>
            </a:r>
          </a:p>
        </p:txBody>
      </p:sp>
      <p:sp>
        <p:nvSpPr>
          <p:cNvPr id="266" name="15"/>
          <p:cNvSpPr txBox="1"/>
          <p:nvPr/>
        </p:nvSpPr>
        <p:spPr>
          <a:xfrm>
            <a:off x="836608" y="5502018"/>
            <a:ext cx="1591241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2024</a:t>
            </a:r>
          </a:p>
        </p:txBody>
      </p:sp>
      <p:sp>
        <p:nvSpPr>
          <p:cNvPr id="267" name="Фигура"/>
          <p:cNvSpPr/>
          <p:nvPr/>
        </p:nvSpPr>
        <p:spPr>
          <a:xfrm>
            <a:off x="6772108" y="4351049"/>
            <a:ext cx="2963417" cy="313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088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22539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8" name="15"/>
          <p:cNvSpPr txBox="1"/>
          <p:nvPr/>
        </p:nvSpPr>
        <p:spPr>
          <a:xfrm>
            <a:off x="8680974" y="4369515"/>
            <a:ext cx="635002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94,5</a:t>
            </a:r>
          </a:p>
        </p:txBody>
      </p:sp>
      <p:sp>
        <p:nvSpPr>
          <p:cNvPr id="269" name="Фигура"/>
          <p:cNvSpPr/>
          <p:nvPr/>
        </p:nvSpPr>
        <p:spPr>
          <a:xfrm>
            <a:off x="6772108" y="4732623"/>
            <a:ext cx="3079459" cy="313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107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E96C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0" name="15"/>
          <p:cNvSpPr txBox="1"/>
          <p:nvPr/>
        </p:nvSpPr>
        <p:spPr>
          <a:xfrm>
            <a:off x="8680974" y="4751089"/>
            <a:ext cx="635002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94,5</a:t>
            </a:r>
          </a:p>
        </p:txBody>
      </p:sp>
      <p:sp>
        <p:nvSpPr>
          <p:cNvPr id="271" name="Фигура"/>
          <p:cNvSpPr/>
          <p:nvPr/>
        </p:nvSpPr>
        <p:spPr>
          <a:xfrm>
            <a:off x="6772108" y="5108087"/>
            <a:ext cx="3226468" cy="313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13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A92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2" name="15"/>
          <p:cNvSpPr txBox="1"/>
          <p:nvPr/>
        </p:nvSpPr>
        <p:spPr>
          <a:xfrm>
            <a:off x="8680974" y="5126551"/>
            <a:ext cx="635002" cy="276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95,5</a:t>
            </a:r>
          </a:p>
        </p:txBody>
      </p:sp>
      <p:sp>
        <p:nvSpPr>
          <p:cNvPr id="273" name="Фигура"/>
          <p:cNvSpPr/>
          <p:nvPr/>
        </p:nvSpPr>
        <p:spPr>
          <a:xfrm>
            <a:off x="6772108" y="5483552"/>
            <a:ext cx="3522333" cy="313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169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BD85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 sz="1200">
                <a:solidFill>
                  <a:srgbClr val="3769B5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4" name="15"/>
          <p:cNvSpPr txBox="1"/>
          <p:nvPr/>
        </p:nvSpPr>
        <p:spPr>
          <a:xfrm>
            <a:off x="8680974" y="5502018"/>
            <a:ext cx="635002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99,0</a:t>
            </a:r>
          </a:p>
        </p:txBody>
      </p:sp>
      <p:sp>
        <p:nvSpPr>
          <p:cNvPr id="275" name="15"/>
          <p:cNvSpPr txBox="1"/>
          <p:nvPr/>
        </p:nvSpPr>
        <p:spPr>
          <a:xfrm>
            <a:off x="6772108" y="4369515"/>
            <a:ext cx="1591241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Базовое значение</a:t>
            </a:r>
          </a:p>
        </p:txBody>
      </p:sp>
      <p:sp>
        <p:nvSpPr>
          <p:cNvPr id="276" name="15"/>
          <p:cNvSpPr txBox="1"/>
          <p:nvPr/>
        </p:nvSpPr>
        <p:spPr>
          <a:xfrm>
            <a:off x="6772108" y="4751089"/>
            <a:ext cx="1591241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2019</a:t>
            </a:r>
          </a:p>
        </p:txBody>
      </p:sp>
      <p:sp>
        <p:nvSpPr>
          <p:cNvPr id="277" name="15"/>
          <p:cNvSpPr txBox="1"/>
          <p:nvPr/>
        </p:nvSpPr>
        <p:spPr>
          <a:xfrm>
            <a:off x="6772108" y="5126551"/>
            <a:ext cx="1591241" cy="276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2021</a:t>
            </a:r>
          </a:p>
        </p:txBody>
      </p:sp>
      <p:sp>
        <p:nvSpPr>
          <p:cNvPr id="278" name="15"/>
          <p:cNvSpPr txBox="1"/>
          <p:nvPr/>
        </p:nvSpPr>
        <p:spPr>
          <a:xfrm>
            <a:off x="6772108" y="5502018"/>
            <a:ext cx="1591241" cy="27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2024</a:t>
            </a:r>
          </a:p>
        </p:txBody>
      </p:sp>
      <p:pic>
        <p:nvPicPr>
          <p:cNvPr id="279" name="Изображение" descr="Изображение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76253" y="3910798"/>
            <a:ext cx="756397" cy="13492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80" name="Изображение" descr="Изображение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209885" y="3558509"/>
            <a:ext cx="937419" cy="1672174"/>
          </a:xfrm>
          <a:prstGeom prst="rect">
            <a:avLst/>
          </a:prstGeom>
          <a:ln w="12700">
            <a:miter lim="400000"/>
          </a:ln>
        </p:spPr>
      </p:pic>
      <p:pic>
        <p:nvPicPr>
          <p:cNvPr id="281" name="Изображение" descr="Изображение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681297" y="3722104"/>
            <a:ext cx="687409" cy="1992315"/>
          </a:xfrm>
          <a:prstGeom prst="rect">
            <a:avLst/>
          </a:prstGeom>
          <a:ln w="12700">
            <a:miter lim="400000"/>
          </a:ln>
        </p:spPr>
      </p:pic>
      <p:pic>
        <p:nvPicPr>
          <p:cNvPr id="282" name="Изображение" descr="Изображение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443575" y="3983406"/>
            <a:ext cx="738008" cy="1883240"/>
          </a:xfrm>
          <a:prstGeom prst="rect">
            <a:avLst/>
          </a:prstGeom>
          <a:ln w="12700">
            <a:miter lim="400000"/>
          </a:ln>
        </p:spPr>
      </p:pic>
      <p:sp>
        <p:nvSpPr>
          <p:cNvPr id="283" name="TextBox 56"/>
          <p:cNvSpPr txBox="1"/>
          <p:nvPr/>
        </p:nvSpPr>
        <p:spPr>
          <a:xfrm>
            <a:off x="814812" y="805757"/>
            <a:ext cx="2006558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i="1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Этапы реализации: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8F8F8F"/>
      </a:accent3>
      <a:accent4>
        <a:srgbClr val="707070"/>
      </a:accent4>
      <a:accent5>
        <a:srgbClr val="B0BCDE"/>
      </a:accent5>
      <a:accent6>
        <a:srgbClr val="D7712B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8F8F8F"/>
      </a:accent3>
      <a:accent4>
        <a:srgbClr val="707070"/>
      </a:accent4>
      <a:accent5>
        <a:srgbClr val="B0BCDE"/>
      </a:accent5>
      <a:accent6>
        <a:srgbClr val="D7712B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